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9" r:id="rId7"/>
    <p:sldId id="271" r:id="rId8"/>
    <p:sldId id="260" r:id="rId9"/>
    <p:sldId id="261" r:id="rId10"/>
    <p:sldId id="270" r:id="rId11"/>
    <p:sldId id="272" r:id="rId12"/>
    <p:sldId id="265" r:id="rId13"/>
    <p:sldId id="267" r:id="rId14"/>
    <p:sldId id="268"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72"/>
      </p:cViewPr>
      <p:guideLst/>
    </p:cSldViewPr>
  </p:slideViewPr>
  <p:notesTextViewPr>
    <p:cViewPr>
      <p:scale>
        <a:sx n="3" d="2"/>
        <a:sy n="3" d="2"/>
      </p:scale>
      <p:origin x="0" y="-5"/>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ke, Marissa D" userId="12bd71bd-1ffb-4193-86bc-622f1c698d0f" providerId="ADAL" clId="{DEB165A4-197E-4D7C-85B7-99E4ACFE0689}"/>
    <pc:docChg chg="modShowInfo">
      <pc:chgData name="Drake, Marissa D" userId="12bd71bd-1ffb-4193-86bc-622f1c698d0f" providerId="ADAL" clId="{DEB165A4-197E-4D7C-85B7-99E4ACFE0689}" dt="2025-11-20T19:58:30.033" v="0" actId="2744"/>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7957-CCF6-6BDD-8C93-B9A0425FCE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7B6308-F992-3BAD-B376-2D13F09F58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A263DC-00E7-2D17-530E-C0D5D6849EBF}"/>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378EA938-32EE-8ADD-8313-C6A5AECEBC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5A0A-E75C-B0FE-5CC9-14B64503F844}"/>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2813628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4A0DE-35E8-7394-C6AB-25963D4D5E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ECC0F7-0070-BB60-04CC-51EF00A73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BDC4F-DF68-67C1-04CD-DC48BFF4559F}"/>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FF36C5FF-3B46-2CD2-4F20-B2BE129B54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298C95-366F-52CC-3C52-D0A8F6854397}"/>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210831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F1DCE4-EFFE-5D94-B8CF-9641924D9D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37309-775D-A5A8-9C4D-36963DCC51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6B0EB8-F370-89D7-C7A2-FAF93CC0F47D}"/>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A7606F90-C719-7CBD-B49F-C4BAF517D9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DA029B-0A29-FD20-2B12-ACC3FAF3070A}"/>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246862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1CA24-CF17-9E90-3157-F3D0CE4E43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BA3353-5F56-CED7-44CF-297EEEFEE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F320E7-425A-F6B7-EDFA-A88B0B148613}"/>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1D7ABD63-F76B-D08C-756E-28893A49D1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305C52-B4F0-5134-1F7E-8FA693789AA6}"/>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395124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E74B1-9E2F-1E42-5569-7458F95FAD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FCAD8F-101F-1530-3B42-ECFD7A84E2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5E3C29-0231-96C2-B910-F93BD7E9E9E4}"/>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66AD4119-F0F8-C491-DC92-0DFF8B6666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C70C75-4B00-AEE7-18B1-533B1861EEEB}"/>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113876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15A11-7607-6511-4B0F-56FC1DE3E8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FFC33-0F7A-70B9-36B7-076D2BA2DB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04ADC7-7708-0A61-F184-07FC2A6021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F898A9-E52C-D6C6-C77B-51D2BC185753}"/>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6" name="Footer Placeholder 5">
            <a:extLst>
              <a:ext uri="{FF2B5EF4-FFF2-40B4-BE49-F238E27FC236}">
                <a16:creationId xmlns:a16="http://schemas.microsoft.com/office/drawing/2014/main" id="{D2E775EC-0B61-9EE3-19F3-75753A39A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D04417-87FF-C087-5B2B-2113E5E6E945}"/>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4253291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4983D-2C25-B70E-6D75-9881F3DA56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08BDBB-621C-2FC5-BCE4-4AE12021D0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52CAFC-0F0B-3E90-B1AB-610C6EC2BD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179A43-4395-3F5A-4C07-457B3F4A00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DCDAA0-94C7-6583-14BC-B4115E533A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3741FA-C189-3B83-6985-6B6C6B734556}"/>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8" name="Footer Placeholder 7">
            <a:extLst>
              <a:ext uri="{FF2B5EF4-FFF2-40B4-BE49-F238E27FC236}">
                <a16:creationId xmlns:a16="http://schemas.microsoft.com/office/drawing/2014/main" id="{2EB677B9-4250-A47F-04FE-FC1AF9AE1F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36E9D0-573F-90E4-D0A5-49A87B2CDA4A}"/>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2453183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2F020-701C-A78C-1323-E6FAAAA86C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F1FD5F-7CDC-833A-5F36-98672EE53F52}"/>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4" name="Footer Placeholder 3">
            <a:extLst>
              <a:ext uri="{FF2B5EF4-FFF2-40B4-BE49-F238E27FC236}">
                <a16:creationId xmlns:a16="http://schemas.microsoft.com/office/drawing/2014/main" id="{2123E74C-4113-BE64-AB99-953A6C8B03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3607E7-8B4B-9377-2B12-3E8D5FE09A35}"/>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916843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4E2F95-E1B4-7BA4-42F3-A7A1CE6B078E}"/>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3" name="Footer Placeholder 2">
            <a:extLst>
              <a:ext uri="{FF2B5EF4-FFF2-40B4-BE49-F238E27FC236}">
                <a16:creationId xmlns:a16="http://schemas.microsoft.com/office/drawing/2014/main" id="{F3D0C4F1-3DC7-04E6-FDBB-CA8FEE183C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F0345B-762D-7E96-73C8-596F4A08F53E}"/>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11125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1C459-FF42-83CD-5156-9A7260365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405E35-5CDE-1531-165A-8F6B00887A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0AC057-C64B-90C1-DA97-2E83AE0A97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B3A63F-AD77-9BE5-B1E3-FD447083E47E}"/>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6" name="Footer Placeholder 5">
            <a:extLst>
              <a:ext uri="{FF2B5EF4-FFF2-40B4-BE49-F238E27FC236}">
                <a16:creationId xmlns:a16="http://schemas.microsoft.com/office/drawing/2014/main" id="{781EE0A3-7B6B-61DF-04CA-4CA4A58C1F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1D99B3-4BE3-9584-5447-8C192D0B1995}"/>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1109924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3170C-F6E3-C675-D23B-5C3495E975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24FF90-2FC6-B74B-C7C2-420A36438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34A788-D4C8-A62C-545D-15BD409B79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D7F3DE-E916-47CB-A99C-2B2B9624363A}"/>
              </a:ext>
            </a:extLst>
          </p:cNvPr>
          <p:cNvSpPr>
            <a:spLocks noGrp="1"/>
          </p:cNvSpPr>
          <p:nvPr>
            <p:ph type="dt" sz="half" idx="10"/>
          </p:nvPr>
        </p:nvSpPr>
        <p:spPr/>
        <p:txBody>
          <a:bodyPr/>
          <a:lstStyle/>
          <a:p>
            <a:fld id="{02964D38-CA6C-45F6-92AE-21424876EAB1}" type="datetimeFigureOut">
              <a:rPr lang="en-US" smtClean="0"/>
              <a:t>11/20/2025</a:t>
            </a:fld>
            <a:endParaRPr lang="en-US"/>
          </a:p>
        </p:txBody>
      </p:sp>
      <p:sp>
        <p:nvSpPr>
          <p:cNvPr id="6" name="Footer Placeholder 5">
            <a:extLst>
              <a:ext uri="{FF2B5EF4-FFF2-40B4-BE49-F238E27FC236}">
                <a16:creationId xmlns:a16="http://schemas.microsoft.com/office/drawing/2014/main" id="{F51FCB91-6850-0C22-45FD-53CA37DDFD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D87C6F-71C5-8A44-7EAA-7FA19F92DC31}"/>
              </a:ext>
            </a:extLst>
          </p:cNvPr>
          <p:cNvSpPr>
            <a:spLocks noGrp="1"/>
          </p:cNvSpPr>
          <p:nvPr>
            <p:ph type="sldNum" sz="quarter" idx="12"/>
          </p:nvPr>
        </p:nvSpPr>
        <p:spPr/>
        <p:txBody>
          <a:bodyPr/>
          <a:lstStyle/>
          <a:p>
            <a:fld id="{A3C3F1AF-DEBB-4E5D-9AED-C2BD8A9B9C17}" type="slidenum">
              <a:rPr lang="en-US" smtClean="0"/>
              <a:t>‹#›</a:t>
            </a:fld>
            <a:endParaRPr lang="en-US"/>
          </a:p>
        </p:txBody>
      </p:sp>
    </p:spTree>
    <p:extLst>
      <p:ext uri="{BB962C8B-B14F-4D97-AF65-F5344CB8AC3E}">
        <p14:creationId xmlns:p14="http://schemas.microsoft.com/office/powerpoint/2010/main" val="1536153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8ECC8B-D383-7C26-E13B-0420BFEA80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E9F241-B24B-029D-0863-80AF5340F5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0756A2-9CD3-19A8-BCEC-8187526DCD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964D38-CA6C-45F6-92AE-21424876EAB1}" type="datetimeFigureOut">
              <a:rPr lang="en-US" smtClean="0"/>
              <a:t>11/20/2025</a:t>
            </a:fld>
            <a:endParaRPr lang="en-US"/>
          </a:p>
        </p:txBody>
      </p:sp>
      <p:sp>
        <p:nvSpPr>
          <p:cNvPr id="5" name="Footer Placeholder 4">
            <a:extLst>
              <a:ext uri="{FF2B5EF4-FFF2-40B4-BE49-F238E27FC236}">
                <a16:creationId xmlns:a16="http://schemas.microsoft.com/office/drawing/2014/main" id="{4DE83988-775D-43BE-AF75-2E7D6CDE3B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F658C1C-6172-DE66-5BB6-06BDF9F211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C3F1AF-DEBB-4E5D-9AED-C2BD8A9B9C17}" type="slidenum">
              <a:rPr lang="en-US" smtClean="0"/>
              <a:t>‹#›</a:t>
            </a:fld>
            <a:endParaRPr lang="en-US"/>
          </a:p>
        </p:txBody>
      </p:sp>
    </p:spTree>
    <p:extLst>
      <p:ext uri="{BB962C8B-B14F-4D97-AF65-F5344CB8AC3E}">
        <p14:creationId xmlns:p14="http://schemas.microsoft.com/office/powerpoint/2010/main" val="2642030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85939-55AD-FF02-B599-9287A61E8353}"/>
              </a:ext>
            </a:extLst>
          </p:cNvPr>
          <p:cNvSpPr>
            <a:spLocks noGrp="1"/>
          </p:cNvSpPr>
          <p:nvPr>
            <p:ph type="ctrTitle"/>
          </p:nvPr>
        </p:nvSpPr>
        <p:spPr/>
        <p:txBody>
          <a:bodyPr/>
          <a:lstStyle/>
          <a:p>
            <a:r>
              <a:rPr lang="en-US" dirty="0"/>
              <a:t>SOAP Note</a:t>
            </a:r>
          </a:p>
        </p:txBody>
      </p:sp>
      <p:sp>
        <p:nvSpPr>
          <p:cNvPr id="3" name="Subtitle 2">
            <a:extLst>
              <a:ext uri="{FF2B5EF4-FFF2-40B4-BE49-F238E27FC236}">
                <a16:creationId xmlns:a16="http://schemas.microsoft.com/office/drawing/2014/main" id="{DB405CBA-25AB-30EE-2162-D31D6E241C71}"/>
              </a:ext>
            </a:extLst>
          </p:cNvPr>
          <p:cNvSpPr>
            <a:spLocks noGrp="1"/>
          </p:cNvSpPr>
          <p:nvPr>
            <p:ph type="subTitle" idx="1"/>
          </p:nvPr>
        </p:nvSpPr>
        <p:spPr/>
        <p:txBody>
          <a:bodyPr>
            <a:normAutofit fontScale="77500" lnSpcReduction="20000"/>
          </a:bodyPr>
          <a:lstStyle/>
          <a:p>
            <a:pPr fontAlgn="base"/>
            <a:r>
              <a:rPr lang="en-US" dirty="0"/>
              <a:t>Marissa Drake, CNP, DNP, FNP​​​​</a:t>
            </a:r>
          </a:p>
          <a:p>
            <a:pPr fontAlgn="base"/>
            <a:r>
              <a:rPr lang="en-US" dirty="0"/>
              <a:t>Community Faculty​​​​</a:t>
            </a:r>
          </a:p>
          <a:p>
            <a:pPr fontAlgn="base"/>
            <a:r>
              <a:rPr lang="en-US" dirty="0"/>
              <a:t>College of Nursing and Health Sciences​​​​</a:t>
            </a:r>
          </a:p>
          <a:p>
            <a:pPr fontAlgn="base"/>
            <a:r>
              <a:rPr lang="en-US" dirty="0"/>
              <a:t>Metropolitan State University​​​​</a:t>
            </a:r>
          </a:p>
          <a:p>
            <a:pPr fontAlgn="base"/>
            <a:r>
              <a:rPr lang="en-US" dirty="0"/>
              <a:t>St. Paul, MN</a:t>
            </a:r>
          </a:p>
          <a:p>
            <a:endParaRPr lang="en-US" dirty="0"/>
          </a:p>
        </p:txBody>
      </p:sp>
    </p:spTree>
    <p:extLst>
      <p:ext uri="{BB962C8B-B14F-4D97-AF65-F5344CB8AC3E}">
        <p14:creationId xmlns:p14="http://schemas.microsoft.com/office/powerpoint/2010/main" val="2112052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A6855-C33F-A1D9-027B-C4BCC7D7A150}"/>
              </a:ext>
            </a:extLst>
          </p:cNvPr>
          <p:cNvSpPr>
            <a:spLocks noGrp="1"/>
          </p:cNvSpPr>
          <p:nvPr>
            <p:ph type="title"/>
          </p:nvPr>
        </p:nvSpPr>
        <p:spPr/>
        <p:txBody>
          <a:bodyPr/>
          <a:lstStyle/>
          <a:p>
            <a:r>
              <a:rPr lang="en-US" dirty="0"/>
              <a:t>Example comprehensive negative PE</a:t>
            </a:r>
          </a:p>
        </p:txBody>
      </p:sp>
      <p:sp>
        <p:nvSpPr>
          <p:cNvPr id="3" name="Content Placeholder 2">
            <a:extLst>
              <a:ext uri="{FF2B5EF4-FFF2-40B4-BE49-F238E27FC236}">
                <a16:creationId xmlns:a16="http://schemas.microsoft.com/office/drawing/2014/main" id="{CE43FA1C-4D43-C2FD-EF08-4F44C4EFC2F1}"/>
              </a:ext>
            </a:extLst>
          </p:cNvPr>
          <p:cNvSpPr>
            <a:spLocks noGrp="1"/>
          </p:cNvSpPr>
          <p:nvPr>
            <p:ph idx="1"/>
          </p:nvPr>
        </p:nvSpPr>
        <p:spPr/>
        <p:txBody>
          <a:bodyPr>
            <a:normAutofit fontScale="92500" lnSpcReduction="10000"/>
          </a:bodyPr>
          <a:lstStyle/>
          <a:p>
            <a:r>
              <a:rPr lang="en-US" dirty="0"/>
              <a:t>General- patient appears stated age, well nourished, seated in no acute </a:t>
            </a:r>
            <a:r>
              <a:rPr lang="en-US" dirty="0" err="1"/>
              <a:t>disteress</a:t>
            </a:r>
            <a:endParaRPr lang="en-US" dirty="0"/>
          </a:p>
          <a:p>
            <a:r>
              <a:rPr lang="en-US" dirty="0"/>
              <a:t>HEENT: head normocephalic.  PERRL.  No scleral injection.  EOM intact. External auditory canal without discharge. TM pearly gray with normal LR bilaterally. Nasal mucosa pink and moist.  Oral mucosa pink and moist without lesions. Normal dentition.  Tonsils +1 bilaterally without exudate. Uvula midline.</a:t>
            </a:r>
          </a:p>
          <a:p>
            <a:r>
              <a:rPr lang="en-US" dirty="0"/>
              <a:t>Neck: No anterior or posterior cervical lymphadenopathy. Thyroid normal without masses.</a:t>
            </a:r>
          </a:p>
          <a:p>
            <a:r>
              <a:rPr lang="en-US" dirty="0"/>
              <a:t>Resp: respirations nonlabored.  LS clear in all 5 lobes, no wheezing, crackles, or rhonchi. Normal resonance with percussion.</a:t>
            </a:r>
          </a:p>
        </p:txBody>
      </p:sp>
    </p:spTree>
    <p:extLst>
      <p:ext uri="{BB962C8B-B14F-4D97-AF65-F5344CB8AC3E}">
        <p14:creationId xmlns:p14="http://schemas.microsoft.com/office/powerpoint/2010/main" val="3476047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E00A4-0EAF-26C1-6996-1A9D71ED0F8B}"/>
              </a:ext>
            </a:extLst>
          </p:cNvPr>
          <p:cNvSpPr>
            <a:spLocks noGrp="1"/>
          </p:cNvSpPr>
          <p:nvPr>
            <p:ph type="title"/>
          </p:nvPr>
        </p:nvSpPr>
        <p:spPr/>
        <p:txBody>
          <a:bodyPr/>
          <a:lstStyle/>
          <a:p>
            <a:r>
              <a:rPr lang="en-US" dirty="0"/>
              <a:t>PE (</a:t>
            </a:r>
            <a:r>
              <a:rPr lang="en-US" dirty="0" err="1"/>
              <a:t>cont</a:t>
            </a:r>
            <a:r>
              <a:rPr lang="en-US" dirty="0"/>
              <a:t>)</a:t>
            </a:r>
          </a:p>
        </p:txBody>
      </p:sp>
      <p:sp>
        <p:nvSpPr>
          <p:cNvPr id="3" name="Content Placeholder 2">
            <a:extLst>
              <a:ext uri="{FF2B5EF4-FFF2-40B4-BE49-F238E27FC236}">
                <a16:creationId xmlns:a16="http://schemas.microsoft.com/office/drawing/2014/main" id="{8D56CB03-5B9F-1F7F-4F41-DF0FD84290F8}"/>
              </a:ext>
            </a:extLst>
          </p:cNvPr>
          <p:cNvSpPr>
            <a:spLocks noGrp="1"/>
          </p:cNvSpPr>
          <p:nvPr>
            <p:ph idx="1"/>
          </p:nvPr>
        </p:nvSpPr>
        <p:spPr>
          <a:xfrm>
            <a:off x="838200" y="1583267"/>
            <a:ext cx="10515600" cy="4593696"/>
          </a:xfrm>
        </p:spPr>
        <p:txBody>
          <a:bodyPr>
            <a:normAutofit fontScale="92500" lnSpcReduction="20000"/>
          </a:bodyPr>
          <a:lstStyle/>
          <a:p>
            <a:r>
              <a:rPr lang="en-US" dirty="0"/>
              <a:t>CV: normal rate and rhythm.  Normal S1 and S2 without murmurs.   No peripheral edema.  </a:t>
            </a:r>
          </a:p>
          <a:p>
            <a:r>
              <a:rPr lang="en-US" dirty="0"/>
              <a:t>Abdomen: rounded contour. BS normal x 4.  No pain with light or deep palpation.  No palpable masses or organomegaly. </a:t>
            </a:r>
          </a:p>
          <a:p>
            <a:r>
              <a:rPr lang="en-US" dirty="0"/>
              <a:t>GU: external genitalia normal without lesions or swelling.  Vaginal mucosa pink and moist with mild amount of homogenous discharge present.  Cervix appears normal. No CMT with bimanual exam.  Uterus is soft and mobile.  No adnexal masses. </a:t>
            </a:r>
          </a:p>
          <a:p>
            <a:r>
              <a:rPr lang="en-US" dirty="0"/>
              <a:t>MSK: normal strength and tone</a:t>
            </a:r>
          </a:p>
          <a:p>
            <a:r>
              <a:rPr lang="en-US" dirty="0"/>
              <a:t>Neuro: CN II-X intact.  Negative Rhomberg, normal gait.  Normal rapid alternating movements.  Patellar DTR +2 bilaterally.  Strength +5/5 bilateral upper and lower extremities</a:t>
            </a:r>
          </a:p>
          <a:p>
            <a:r>
              <a:rPr lang="en-US" dirty="0"/>
              <a:t>Psych: casually groomed.  Normal affect and mood.  </a:t>
            </a:r>
          </a:p>
        </p:txBody>
      </p:sp>
    </p:spTree>
    <p:extLst>
      <p:ext uri="{BB962C8B-B14F-4D97-AF65-F5344CB8AC3E}">
        <p14:creationId xmlns:p14="http://schemas.microsoft.com/office/powerpoint/2010/main" val="1280151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6453-35ED-5571-06E1-7A6C609E25F5}"/>
              </a:ext>
            </a:extLst>
          </p:cNvPr>
          <p:cNvSpPr>
            <a:spLocks noGrp="1"/>
          </p:cNvSpPr>
          <p:nvPr>
            <p:ph type="title"/>
          </p:nvPr>
        </p:nvSpPr>
        <p:spPr/>
        <p:txBody>
          <a:bodyPr/>
          <a:lstStyle/>
          <a:p>
            <a:r>
              <a:rPr lang="en-US" dirty="0"/>
              <a:t>Assessment</a:t>
            </a:r>
          </a:p>
        </p:txBody>
      </p:sp>
      <p:sp>
        <p:nvSpPr>
          <p:cNvPr id="3" name="Content Placeholder 2">
            <a:extLst>
              <a:ext uri="{FF2B5EF4-FFF2-40B4-BE49-F238E27FC236}">
                <a16:creationId xmlns:a16="http://schemas.microsoft.com/office/drawing/2014/main" id="{D5962CB7-276F-4739-9627-6B54734DDC22}"/>
              </a:ext>
            </a:extLst>
          </p:cNvPr>
          <p:cNvSpPr>
            <a:spLocks noGrp="1"/>
          </p:cNvSpPr>
          <p:nvPr>
            <p:ph idx="1"/>
          </p:nvPr>
        </p:nvSpPr>
        <p:spPr>
          <a:xfrm>
            <a:off x="838200" y="1825624"/>
            <a:ext cx="10515600" cy="4829175"/>
          </a:xfrm>
        </p:spPr>
        <p:txBody>
          <a:bodyPr/>
          <a:lstStyle/>
          <a:p>
            <a:r>
              <a:rPr lang="en-US" dirty="0"/>
              <a:t>Your assessment of what is going on</a:t>
            </a:r>
          </a:p>
          <a:p>
            <a:r>
              <a:rPr lang="en-US" dirty="0"/>
              <a:t>Include diagnoses made this visit, differential diagnosis, and documentation of clinical reasoning</a:t>
            </a:r>
          </a:p>
          <a:p>
            <a:r>
              <a:rPr lang="en-US" dirty="0"/>
              <a:t>List diagnoses in order of importance</a:t>
            </a:r>
          </a:p>
          <a:p>
            <a:r>
              <a:rPr lang="en-US" dirty="0"/>
              <a:t>Examples:</a:t>
            </a:r>
          </a:p>
          <a:p>
            <a:r>
              <a:rPr lang="en-US" dirty="0"/>
              <a:t>Upper respiratory infection – suspect viral nature.  No fever, hypoxia, or abnormal lung sounds concerning for pneumonia.  No </a:t>
            </a:r>
            <a:r>
              <a:rPr lang="en-US" dirty="0" err="1"/>
              <a:t>hx</a:t>
            </a:r>
            <a:r>
              <a:rPr lang="en-US" dirty="0"/>
              <a:t> of chronic respiratory conditions. COVID antigen negative today.</a:t>
            </a:r>
          </a:p>
        </p:txBody>
      </p:sp>
    </p:spTree>
    <p:extLst>
      <p:ext uri="{BB962C8B-B14F-4D97-AF65-F5344CB8AC3E}">
        <p14:creationId xmlns:p14="http://schemas.microsoft.com/office/powerpoint/2010/main" val="3088892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FA839-3B9A-1CD4-7153-440DF7E1E60D}"/>
              </a:ext>
            </a:extLst>
          </p:cNvPr>
          <p:cNvSpPr>
            <a:spLocks noGrp="1"/>
          </p:cNvSpPr>
          <p:nvPr>
            <p:ph type="title"/>
          </p:nvPr>
        </p:nvSpPr>
        <p:spPr/>
        <p:txBody>
          <a:bodyPr/>
          <a:lstStyle/>
          <a:p>
            <a:r>
              <a:rPr lang="en-US" dirty="0"/>
              <a:t>Plan</a:t>
            </a:r>
          </a:p>
        </p:txBody>
      </p:sp>
      <p:sp>
        <p:nvSpPr>
          <p:cNvPr id="3" name="Content Placeholder 2">
            <a:extLst>
              <a:ext uri="{FF2B5EF4-FFF2-40B4-BE49-F238E27FC236}">
                <a16:creationId xmlns:a16="http://schemas.microsoft.com/office/drawing/2014/main" id="{05DB8E2E-62CC-CD9C-D582-903C17DA9AC2}"/>
              </a:ext>
            </a:extLst>
          </p:cNvPr>
          <p:cNvSpPr>
            <a:spLocks noGrp="1"/>
          </p:cNvSpPr>
          <p:nvPr>
            <p:ph idx="1"/>
          </p:nvPr>
        </p:nvSpPr>
        <p:spPr/>
        <p:txBody>
          <a:bodyPr/>
          <a:lstStyle/>
          <a:p>
            <a:r>
              <a:rPr lang="en-US" dirty="0"/>
              <a:t>The treatment plan for the patient</a:t>
            </a:r>
          </a:p>
          <a:p>
            <a:r>
              <a:rPr lang="en-US" dirty="0"/>
              <a:t>Include diagnostics ordered (labs, imaging), referrals, medications, patient education</a:t>
            </a:r>
          </a:p>
          <a:p>
            <a:r>
              <a:rPr lang="en-US" dirty="0"/>
              <a:t>Include follow up timeline</a:t>
            </a:r>
          </a:p>
          <a:p>
            <a:r>
              <a:rPr lang="en-US" dirty="0"/>
              <a:t>Example:</a:t>
            </a:r>
          </a:p>
          <a:p>
            <a:r>
              <a:rPr lang="en-US" dirty="0"/>
              <a:t>Hypertension: well controlled.  Continue hydrochlorothiazide 25mg daily.  Update BMP today.  Discussed exercise, low sodium diet, and limiting alcohol.  F/u in 6mo for recheck.</a:t>
            </a:r>
          </a:p>
        </p:txBody>
      </p:sp>
    </p:spTree>
    <p:extLst>
      <p:ext uri="{BB962C8B-B14F-4D97-AF65-F5344CB8AC3E}">
        <p14:creationId xmlns:p14="http://schemas.microsoft.com/office/powerpoint/2010/main" val="2956157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C30F-EDD7-E792-B737-1B8FA2838A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D0F4506-1194-4880-0266-E7AE118DE83A}"/>
              </a:ext>
            </a:extLst>
          </p:cNvPr>
          <p:cNvSpPr>
            <a:spLocks noGrp="1"/>
          </p:cNvSpPr>
          <p:nvPr>
            <p:ph idx="1"/>
          </p:nvPr>
        </p:nvSpPr>
        <p:spPr/>
        <p:txBody>
          <a:bodyPr/>
          <a:lstStyle/>
          <a:p>
            <a:r>
              <a:rPr lang="en-US" dirty="0"/>
              <a:t>See example SOAP notes on D2L</a:t>
            </a:r>
          </a:p>
        </p:txBody>
      </p:sp>
    </p:spTree>
    <p:extLst>
      <p:ext uri="{BB962C8B-B14F-4D97-AF65-F5344CB8AC3E}">
        <p14:creationId xmlns:p14="http://schemas.microsoft.com/office/powerpoint/2010/main" val="2422897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36BAF-C07B-A2CD-745C-4A19970FDDD0}"/>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BAC06648-4316-D9B7-E7E7-5A6627BF726F}"/>
              </a:ext>
            </a:extLst>
          </p:cNvPr>
          <p:cNvSpPr>
            <a:spLocks noGrp="1"/>
          </p:cNvSpPr>
          <p:nvPr>
            <p:ph idx="1"/>
          </p:nvPr>
        </p:nvSpPr>
        <p:spPr/>
        <p:txBody>
          <a:bodyPr/>
          <a:lstStyle/>
          <a:p>
            <a:r>
              <a:rPr lang="en-US" dirty="0"/>
              <a:t>Podder, V., Lew, V. &amp; </a:t>
            </a:r>
            <a:r>
              <a:rPr lang="en-US" dirty="0" err="1"/>
              <a:t>Ghassemzadeh</a:t>
            </a:r>
            <a:r>
              <a:rPr lang="en-US" dirty="0"/>
              <a:t>. (2023). SOAP notes. Retrieved November 20</a:t>
            </a:r>
            <a:r>
              <a:rPr lang="en-US" baseline="30000" dirty="0"/>
              <a:t>th</a:t>
            </a:r>
            <a:r>
              <a:rPr lang="en-US" dirty="0"/>
              <a:t>, 2025 from https://www.ncbi.nlm.nih.gov/books/NBK482263/</a:t>
            </a:r>
          </a:p>
        </p:txBody>
      </p:sp>
    </p:spTree>
    <p:extLst>
      <p:ext uri="{BB962C8B-B14F-4D97-AF65-F5344CB8AC3E}">
        <p14:creationId xmlns:p14="http://schemas.microsoft.com/office/powerpoint/2010/main" val="26024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BA77A-E1FC-ACBC-011C-052F486310D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70EF613D-C129-CB0C-EC4F-1F87FE159D03}"/>
              </a:ext>
            </a:extLst>
          </p:cNvPr>
          <p:cNvSpPr>
            <a:spLocks noGrp="1"/>
          </p:cNvSpPr>
          <p:nvPr>
            <p:ph idx="1"/>
          </p:nvPr>
        </p:nvSpPr>
        <p:spPr/>
        <p:txBody>
          <a:bodyPr/>
          <a:lstStyle/>
          <a:p>
            <a:r>
              <a:rPr lang="en-US" dirty="0"/>
              <a:t>What is a SOAP note</a:t>
            </a:r>
          </a:p>
          <a:p>
            <a:r>
              <a:rPr lang="en-US" dirty="0"/>
              <a:t>Subjective components</a:t>
            </a:r>
          </a:p>
          <a:p>
            <a:r>
              <a:rPr lang="en-US" dirty="0"/>
              <a:t>Objective components</a:t>
            </a:r>
          </a:p>
          <a:p>
            <a:r>
              <a:rPr lang="en-US" dirty="0"/>
              <a:t>Assessment and Plan</a:t>
            </a:r>
          </a:p>
        </p:txBody>
      </p:sp>
    </p:spTree>
    <p:extLst>
      <p:ext uri="{BB962C8B-B14F-4D97-AF65-F5344CB8AC3E}">
        <p14:creationId xmlns:p14="http://schemas.microsoft.com/office/powerpoint/2010/main" val="2407757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94497-C1F0-DA6B-EE03-6B68AD39BD79}"/>
              </a:ext>
            </a:extLst>
          </p:cNvPr>
          <p:cNvSpPr>
            <a:spLocks noGrp="1"/>
          </p:cNvSpPr>
          <p:nvPr>
            <p:ph type="title"/>
          </p:nvPr>
        </p:nvSpPr>
        <p:spPr/>
        <p:txBody>
          <a:bodyPr/>
          <a:lstStyle/>
          <a:p>
            <a:r>
              <a:rPr lang="en-US" dirty="0"/>
              <a:t>SOAP note</a:t>
            </a:r>
          </a:p>
        </p:txBody>
      </p:sp>
      <p:sp>
        <p:nvSpPr>
          <p:cNvPr id="3" name="Content Placeholder 2">
            <a:extLst>
              <a:ext uri="{FF2B5EF4-FFF2-40B4-BE49-F238E27FC236}">
                <a16:creationId xmlns:a16="http://schemas.microsoft.com/office/drawing/2014/main" id="{10D83DE5-DF22-90F7-0EF3-A3D9BB145B87}"/>
              </a:ext>
            </a:extLst>
          </p:cNvPr>
          <p:cNvSpPr>
            <a:spLocks noGrp="1"/>
          </p:cNvSpPr>
          <p:nvPr>
            <p:ph idx="1"/>
          </p:nvPr>
        </p:nvSpPr>
        <p:spPr/>
        <p:txBody>
          <a:bodyPr/>
          <a:lstStyle/>
          <a:p>
            <a:r>
              <a:rPr lang="en-US" dirty="0"/>
              <a:t>Standardized format for documentation of a healthcare encounter</a:t>
            </a:r>
          </a:p>
          <a:p>
            <a:r>
              <a:rPr lang="en-US" dirty="0"/>
              <a:t>Purpose </a:t>
            </a:r>
          </a:p>
          <a:p>
            <a:pPr lvl="1"/>
            <a:r>
              <a:rPr lang="en-US" dirty="0"/>
              <a:t>Communicate the health status of a patient</a:t>
            </a:r>
          </a:p>
          <a:p>
            <a:pPr lvl="1"/>
            <a:r>
              <a:rPr lang="en-US" dirty="0"/>
              <a:t>Communicate information to other healthcare providers</a:t>
            </a:r>
          </a:p>
          <a:p>
            <a:pPr lvl="1"/>
            <a:r>
              <a:rPr lang="en-US" dirty="0"/>
              <a:t>Provides framework for evaluation and clinical reasoning</a:t>
            </a:r>
          </a:p>
          <a:p>
            <a:pPr lvl="1"/>
            <a:r>
              <a:rPr lang="en-US" dirty="0"/>
              <a:t>Documentation of clinical decision-making process</a:t>
            </a:r>
          </a:p>
          <a:p>
            <a:r>
              <a:rPr lang="en-US" dirty="0"/>
              <a:t>In this course focus is on SO</a:t>
            </a:r>
          </a:p>
        </p:txBody>
      </p:sp>
    </p:spTree>
    <p:extLst>
      <p:ext uri="{BB962C8B-B14F-4D97-AF65-F5344CB8AC3E}">
        <p14:creationId xmlns:p14="http://schemas.microsoft.com/office/powerpoint/2010/main" val="55318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E4193-4067-660A-3A6B-15C615E6C9BB}"/>
              </a:ext>
            </a:extLst>
          </p:cNvPr>
          <p:cNvSpPr>
            <a:spLocks noGrp="1"/>
          </p:cNvSpPr>
          <p:nvPr>
            <p:ph type="title"/>
          </p:nvPr>
        </p:nvSpPr>
        <p:spPr/>
        <p:txBody>
          <a:bodyPr/>
          <a:lstStyle/>
          <a:p>
            <a:r>
              <a:rPr lang="en-US" dirty="0"/>
              <a:t>S: Subjective- information reported by the patient</a:t>
            </a:r>
          </a:p>
        </p:txBody>
      </p:sp>
      <p:sp>
        <p:nvSpPr>
          <p:cNvPr id="3" name="Content Placeholder 2">
            <a:extLst>
              <a:ext uri="{FF2B5EF4-FFF2-40B4-BE49-F238E27FC236}">
                <a16:creationId xmlns:a16="http://schemas.microsoft.com/office/drawing/2014/main" id="{E8D3ECC0-D027-5AD0-7D85-A53C37C06087}"/>
              </a:ext>
            </a:extLst>
          </p:cNvPr>
          <p:cNvSpPr>
            <a:spLocks noGrp="1"/>
          </p:cNvSpPr>
          <p:nvPr>
            <p:ph idx="1"/>
          </p:nvPr>
        </p:nvSpPr>
        <p:spPr/>
        <p:txBody>
          <a:bodyPr/>
          <a:lstStyle/>
          <a:p>
            <a:r>
              <a:rPr lang="en-US" dirty="0"/>
              <a:t>Addressed in ‘history taking’ lecture</a:t>
            </a:r>
          </a:p>
          <a:p>
            <a:r>
              <a:rPr lang="en-US" dirty="0"/>
              <a:t>CC- chief complaint</a:t>
            </a:r>
          </a:p>
          <a:p>
            <a:r>
              <a:rPr lang="en-US" dirty="0"/>
              <a:t>HPI- history of present illness</a:t>
            </a:r>
          </a:p>
          <a:p>
            <a:r>
              <a:rPr lang="en-US" dirty="0"/>
              <a:t>PMH</a:t>
            </a:r>
          </a:p>
          <a:p>
            <a:r>
              <a:rPr lang="en-US" dirty="0"/>
              <a:t>PSH</a:t>
            </a:r>
          </a:p>
          <a:p>
            <a:r>
              <a:rPr lang="en-US" dirty="0"/>
              <a:t>Family History </a:t>
            </a:r>
          </a:p>
          <a:p>
            <a:r>
              <a:rPr lang="en-US" dirty="0"/>
              <a:t>Social history</a:t>
            </a:r>
          </a:p>
          <a:p>
            <a:r>
              <a:rPr lang="en-US" dirty="0"/>
              <a:t>ROS</a:t>
            </a:r>
          </a:p>
        </p:txBody>
      </p:sp>
    </p:spTree>
    <p:extLst>
      <p:ext uri="{BB962C8B-B14F-4D97-AF65-F5344CB8AC3E}">
        <p14:creationId xmlns:p14="http://schemas.microsoft.com/office/powerpoint/2010/main" val="4074122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99B7C-4940-82F2-201D-5A7EC264FB3D}"/>
              </a:ext>
            </a:extLst>
          </p:cNvPr>
          <p:cNvSpPr>
            <a:spLocks noGrp="1"/>
          </p:cNvSpPr>
          <p:nvPr>
            <p:ph type="title"/>
          </p:nvPr>
        </p:nvSpPr>
        <p:spPr/>
        <p:txBody>
          <a:bodyPr/>
          <a:lstStyle/>
          <a:p>
            <a:r>
              <a:rPr lang="en-US" dirty="0"/>
              <a:t>Review of systems</a:t>
            </a:r>
          </a:p>
        </p:txBody>
      </p:sp>
      <p:sp>
        <p:nvSpPr>
          <p:cNvPr id="3" name="Content Placeholder 2">
            <a:extLst>
              <a:ext uri="{FF2B5EF4-FFF2-40B4-BE49-F238E27FC236}">
                <a16:creationId xmlns:a16="http://schemas.microsoft.com/office/drawing/2014/main" id="{1D848097-E9E2-2C5C-D300-9195923FE74E}"/>
              </a:ext>
            </a:extLst>
          </p:cNvPr>
          <p:cNvSpPr>
            <a:spLocks noGrp="1"/>
          </p:cNvSpPr>
          <p:nvPr>
            <p:ph idx="1"/>
          </p:nvPr>
        </p:nvSpPr>
        <p:spPr>
          <a:xfrm>
            <a:off x="838199" y="1825625"/>
            <a:ext cx="5528733" cy="4351338"/>
          </a:xfrm>
        </p:spPr>
        <p:txBody>
          <a:bodyPr/>
          <a:lstStyle/>
          <a:p>
            <a:r>
              <a:rPr lang="en-US" dirty="0"/>
              <a:t>Comprehensive v. focused</a:t>
            </a:r>
          </a:p>
          <a:p>
            <a:r>
              <a:rPr lang="en-US" dirty="0"/>
              <a:t>Depth of review of each system will depend on reason for visit</a:t>
            </a:r>
          </a:p>
          <a:p>
            <a:r>
              <a:rPr lang="en-US" dirty="0"/>
              <a:t>Organized by system</a:t>
            </a:r>
          </a:p>
        </p:txBody>
      </p:sp>
      <p:sp>
        <p:nvSpPr>
          <p:cNvPr id="4" name="Content Placeholder 2">
            <a:extLst>
              <a:ext uri="{FF2B5EF4-FFF2-40B4-BE49-F238E27FC236}">
                <a16:creationId xmlns:a16="http://schemas.microsoft.com/office/drawing/2014/main" id="{C4D177E2-AD5A-10C9-D584-B85FF990C4AE}"/>
              </a:ext>
            </a:extLst>
          </p:cNvPr>
          <p:cNvSpPr txBox="1">
            <a:spLocks/>
          </p:cNvSpPr>
          <p:nvPr/>
        </p:nvSpPr>
        <p:spPr>
          <a:xfrm>
            <a:off x="7518400" y="1825625"/>
            <a:ext cx="3017520" cy="4667250"/>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Constitutional </a:t>
            </a:r>
          </a:p>
          <a:p>
            <a:r>
              <a:rPr lang="en-US" dirty="0"/>
              <a:t>HEENT</a:t>
            </a:r>
          </a:p>
          <a:p>
            <a:r>
              <a:rPr lang="en-US" dirty="0"/>
              <a:t>CV</a:t>
            </a:r>
          </a:p>
          <a:p>
            <a:r>
              <a:rPr lang="en-US" dirty="0"/>
              <a:t>Resp</a:t>
            </a:r>
          </a:p>
          <a:p>
            <a:r>
              <a:rPr lang="en-US" dirty="0"/>
              <a:t>GI</a:t>
            </a:r>
          </a:p>
          <a:p>
            <a:r>
              <a:rPr lang="en-US" dirty="0"/>
              <a:t>GU</a:t>
            </a:r>
          </a:p>
          <a:p>
            <a:r>
              <a:rPr lang="en-US" dirty="0"/>
              <a:t>MSK</a:t>
            </a:r>
          </a:p>
          <a:p>
            <a:r>
              <a:rPr lang="en-US" dirty="0" err="1"/>
              <a:t>Integ</a:t>
            </a:r>
            <a:endParaRPr lang="en-US" dirty="0"/>
          </a:p>
          <a:p>
            <a:r>
              <a:rPr lang="en-US" dirty="0"/>
              <a:t>Nero</a:t>
            </a:r>
          </a:p>
          <a:p>
            <a:r>
              <a:rPr lang="en-US" dirty="0"/>
              <a:t>Psych</a:t>
            </a:r>
          </a:p>
          <a:p>
            <a:r>
              <a:rPr lang="en-US" dirty="0"/>
              <a:t>Endocrine</a:t>
            </a:r>
          </a:p>
          <a:p>
            <a:r>
              <a:rPr lang="en-US" dirty="0"/>
              <a:t>Heme/lymph</a:t>
            </a:r>
          </a:p>
          <a:p>
            <a:r>
              <a:rPr lang="en-US" dirty="0"/>
              <a:t>Allergic/immunologic </a:t>
            </a:r>
          </a:p>
        </p:txBody>
      </p:sp>
    </p:spTree>
    <p:extLst>
      <p:ext uri="{BB962C8B-B14F-4D97-AF65-F5344CB8AC3E}">
        <p14:creationId xmlns:p14="http://schemas.microsoft.com/office/powerpoint/2010/main" val="270689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ADAEA-4872-6D82-20B9-E6452969F0DE}"/>
              </a:ext>
            </a:extLst>
          </p:cNvPr>
          <p:cNvSpPr>
            <a:spLocks noGrp="1"/>
          </p:cNvSpPr>
          <p:nvPr>
            <p:ph type="title"/>
          </p:nvPr>
        </p:nvSpPr>
        <p:spPr/>
        <p:txBody>
          <a:bodyPr/>
          <a:lstStyle/>
          <a:p>
            <a:r>
              <a:rPr lang="en-US" dirty="0"/>
              <a:t>Example comprehensive negative ROS</a:t>
            </a:r>
          </a:p>
        </p:txBody>
      </p:sp>
      <p:sp>
        <p:nvSpPr>
          <p:cNvPr id="3" name="Content Placeholder 2">
            <a:extLst>
              <a:ext uri="{FF2B5EF4-FFF2-40B4-BE49-F238E27FC236}">
                <a16:creationId xmlns:a16="http://schemas.microsoft.com/office/drawing/2014/main" id="{7AD633F6-F516-2B2F-FF39-CA95E62D6775}"/>
              </a:ext>
            </a:extLst>
          </p:cNvPr>
          <p:cNvSpPr>
            <a:spLocks noGrp="1"/>
          </p:cNvSpPr>
          <p:nvPr>
            <p:ph idx="1"/>
          </p:nvPr>
        </p:nvSpPr>
        <p:spPr/>
        <p:txBody>
          <a:bodyPr/>
          <a:lstStyle/>
          <a:p>
            <a:r>
              <a:rPr lang="en-US" dirty="0"/>
              <a:t>Const- negative for fever, chills, weight loss</a:t>
            </a:r>
          </a:p>
          <a:p>
            <a:r>
              <a:rPr lang="en-US" dirty="0"/>
              <a:t>HEENT- negative for vision changes, ear pain, rhinorrhea, nasal congestion, sore throat</a:t>
            </a:r>
          </a:p>
          <a:p>
            <a:r>
              <a:rPr lang="en-US" dirty="0"/>
              <a:t>Resp- denies wheezing, coughing, or shortness of breath</a:t>
            </a:r>
          </a:p>
          <a:p>
            <a:r>
              <a:rPr lang="en-US" dirty="0"/>
              <a:t>CV- denies chest pain, palpitations, racing hear, presyncope, peripheral edema</a:t>
            </a:r>
          </a:p>
          <a:p>
            <a:r>
              <a:rPr lang="en-US" dirty="0"/>
              <a:t>GI- denies </a:t>
            </a:r>
            <a:r>
              <a:rPr lang="en-US" dirty="0" err="1"/>
              <a:t>abd</a:t>
            </a:r>
            <a:r>
              <a:rPr lang="en-US" dirty="0"/>
              <a:t> pain, nausea, diarrhea, constipation</a:t>
            </a:r>
          </a:p>
          <a:p>
            <a:r>
              <a:rPr lang="en-US" dirty="0"/>
              <a:t>GU- denies urgency, frequency, dysuria</a:t>
            </a:r>
          </a:p>
          <a:p>
            <a:r>
              <a:rPr lang="en-US" dirty="0"/>
              <a:t>Endocrine- denies increased thirst, heat/cold intolerance</a:t>
            </a:r>
          </a:p>
        </p:txBody>
      </p:sp>
    </p:spTree>
    <p:extLst>
      <p:ext uri="{BB962C8B-B14F-4D97-AF65-F5344CB8AC3E}">
        <p14:creationId xmlns:p14="http://schemas.microsoft.com/office/powerpoint/2010/main" val="1335201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7F85A-4F02-7FEE-BA04-BDF63519BCDA}"/>
              </a:ext>
            </a:extLst>
          </p:cNvPr>
          <p:cNvSpPr>
            <a:spLocks noGrp="1"/>
          </p:cNvSpPr>
          <p:nvPr>
            <p:ph type="title"/>
          </p:nvPr>
        </p:nvSpPr>
        <p:spPr/>
        <p:txBody>
          <a:bodyPr/>
          <a:lstStyle/>
          <a:p>
            <a:r>
              <a:rPr lang="en-US" dirty="0"/>
              <a:t>ROS (</a:t>
            </a:r>
            <a:r>
              <a:rPr lang="en-US" dirty="0" err="1"/>
              <a:t>cont</a:t>
            </a:r>
            <a:r>
              <a:rPr lang="en-US" dirty="0"/>
              <a:t>)</a:t>
            </a:r>
          </a:p>
        </p:txBody>
      </p:sp>
      <p:sp>
        <p:nvSpPr>
          <p:cNvPr id="3" name="Content Placeholder 2">
            <a:extLst>
              <a:ext uri="{FF2B5EF4-FFF2-40B4-BE49-F238E27FC236}">
                <a16:creationId xmlns:a16="http://schemas.microsoft.com/office/drawing/2014/main" id="{871686B6-DD83-9E3F-4725-7BD77CA69DE4}"/>
              </a:ext>
            </a:extLst>
          </p:cNvPr>
          <p:cNvSpPr>
            <a:spLocks noGrp="1"/>
          </p:cNvSpPr>
          <p:nvPr>
            <p:ph idx="1"/>
          </p:nvPr>
        </p:nvSpPr>
        <p:spPr/>
        <p:txBody>
          <a:bodyPr/>
          <a:lstStyle/>
          <a:p>
            <a:r>
              <a:rPr lang="en-US" dirty="0" err="1"/>
              <a:t>Integ</a:t>
            </a:r>
            <a:r>
              <a:rPr lang="en-US" dirty="0"/>
              <a:t>- denies rashes, itching, lesions</a:t>
            </a:r>
          </a:p>
          <a:p>
            <a:r>
              <a:rPr lang="en-US" dirty="0"/>
              <a:t>MSK- denies muscle aches or joint pain</a:t>
            </a:r>
          </a:p>
          <a:p>
            <a:r>
              <a:rPr lang="en-US" dirty="0"/>
              <a:t>Heme- no bruising, bleeding gums, nose bleeds</a:t>
            </a:r>
          </a:p>
          <a:p>
            <a:r>
              <a:rPr lang="en-US" dirty="0"/>
              <a:t>Neuro – denies headache, </a:t>
            </a:r>
            <a:r>
              <a:rPr lang="en-US" dirty="0" err="1"/>
              <a:t>paresthesias</a:t>
            </a:r>
            <a:r>
              <a:rPr lang="en-US" dirty="0"/>
              <a:t>, focal weakness, or tremor</a:t>
            </a:r>
          </a:p>
          <a:p>
            <a:r>
              <a:rPr lang="en-US" dirty="0"/>
              <a:t>Psych- denies mood changes</a:t>
            </a:r>
          </a:p>
          <a:p>
            <a:endParaRPr lang="en-US" dirty="0"/>
          </a:p>
        </p:txBody>
      </p:sp>
    </p:spTree>
    <p:extLst>
      <p:ext uri="{BB962C8B-B14F-4D97-AF65-F5344CB8AC3E}">
        <p14:creationId xmlns:p14="http://schemas.microsoft.com/office/powerpoint/2010/main" val="4096142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2B88-8376-CA2A-BF66-188577C24CF5}"/>
              </a:ext>
            </a:extLst>
          </p:cNvPr>
          <p:cNvSpPr>
            <a:spLocks noGrp="1"/>
          </p:cNvSpPr>
          <p:nvPr>
            <p:ph type="title"/>
          </p:nvPr>
        </p:nvSpPr>
        <p:spPr/>
        <p:txBody>
          <a:bodyPr/>
          <a:lstStyle/>
          <a:p>
            <a:r>
              <a:rPr lang="en-US" dirty="0"/>
              <a:t>O: Objective – information observed by the clinician</a:t>
            </a:r>
          </a:p>
        </p:txBody>
      </p:sp>
      <p:sp>
        <p:nvSpPr>
          <p:cNvPr id="3" name="Content Placeholder 2">
            <a:extLst>
              <a:ext uri="{FF2B5EF4-FFF2-40B4-BE49-F238E27FC236}">
                <a16:creationId xmlns:a16="http://schemas.microsoft.com/office/drawing/2014/main" id="{073360BF-C62E-93D6-4050-D8B661ECE923}"/>
              </a:ext>
            </a:extLst>
          </p:cNvPr>
          <p:cNvSpPr>
            <a:spLocks noGrp="1"/>
          </p:cNvSpPr>
          <p:nvPr>
            <p:ph idx="1"/>
          </p:nvPr>
        </p:nvSpPr>
        <p:spPr/>
        <p:txBody>
          <a:bodyPr/>
          <a:lstStyle/>
          <a:p>
            <a:r>
              <a:rPr lang="en-US" dirty="0"/>
              <a:t>Vitals</a:t>
            </a:r>
          </a:p>
          <a:p>
            <a:r>
              <a:rPr lang="en-US" dirty="0"/>
              <a:t>PE- physical exam</a:t>
            </a:r>
          </a:p>
          <a:p>
            <a:r>
              <a:rPr lang="en-US" dirty="0"/>
              <a:t>Diagnostic testing (labs, imaging)</a:t>
            </a:r>
          </a:p>
          <a:p>
            <a:pPr lvl="1"/>
            <a:r>
              <a:rPr lang="en-US" dirty="0"/>
              <a:t>Include anything you looked at in your decision making process</a:t>
            </a:r>
          </a:p>
        </p:txBody>
      </p:sp>
    </p:spTree>
    <p:extLst>
      <p:ext uri="{BB962C8B-B14F-4D97-AF65-F5344CB8AC3E}">
        <p14:creationId xmlns:p14="http://schemas.microsoft.com/office/powerpoint/2010/main" val="313738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5B68C-2A5D-C538-F0E9-1050F04A4A1B}"/>
              </a:ext>
            </a:extLst>
          </p:cNvPr>
          <p:cNvSpPr>
            <a:spLocks noGrp="1"/>
          </p:cNvSpPr>
          <p:nvPr>
            <p:ph type="title"/>
          </p:nvPr>
        </p:nvSpPr>
        <p:spPr/>
        <p:txBody>
          <a:bodyPr/>
          <a:lstStyle/>
          <a:p>
            <a:r>
              <a:rPr lang="en-US" dirty="0"/>
              <a:t>Physical Exam Documentation</a:t>
            </a:r>
          </a:p>
        </p:txBody>
      </p:sp>
      <p:sp>
        <p:nvSpPr>
          <p:cNvPr id="3" name="Content Placeholder 2">
            <a:extLst>
              <a:ext uri="{FF2B5EF4-FFF2-40B4-BE49-F238E27FC236}">
                <a16:creationId xmlns:a16="http://schemas.microsoft.com/office/drawing/2014/main" id="{EAB6AA2C-89EB-CE4E-ED36-6971BBD24FC7}"/>
              </a:ext>
            </a:extLst>
          </p:cNvPr>
          <p:cNvSpPr>
            <a:spLocks noGrp="1"/>
          </p:cNvSpPr>
          <p:nvPr>
            <p:ph idx="1"/>
          </p:nvPr>
        </p:nvSpPr>
        <p:spPr>
          <a:xfrm>
            <a:off x="838200" y="1825625"/>
            <a:ext cx="6537960" cy="4351338"/>
          </a:xfrm>
        </p:spPr>
        <p:txBody>
          <a:bodyPr>
            <a:normAutofit/>
          </a:bodyPr>
          <a:lstStyle/>
          <a:p>
            <a:r>
              <a:rPr lang="en-US" dirty="0"/>
              <a:t>Documented by system</a:t>
            </a:r>
          </a:p>
          <a:p>
            <a:r>
              <a:rPr lang="en-US" dirty="0"/>
              <a:t>Comprehensive v. focused</a:t>
            </a:r>
          </a:p>
          <a:p>
            <a:r>
              <a:rPr lang="en-US" dirty="0"/>
              <a:t>Highlight abnormal findings</a:t>
            </a:r>
          </a:p>
          <a:p>
            <a:r>
              <a:rPr lang="en-US" dirty="0"/>
              <a:t>Degree of assessment in each system depends on visit reason</a:t>
            </a:r>
          </a:p>
          <a:p>
            <a:r>
              <a:rPr lang="en-US" dirty="0"/>
              <a:t>Eye complaint will have comprehensive eye exam</a:t>
            </a:r>
          </a:p>
          <a:p>
            <a:r>
              <a:rPr lang="en-US" dirty="0"/>
              <a:t>Your text reviews PE documentation of each system at the end of the chapter</a:t>
            </a:r>
          </a:p>
        </p:txBody>
      </p:sp>
      <p:sp>
        <p:nvSpPr>
          <p:cNvPr id="4" name="Content Placeholder 2">
            <a:extLst>
              <a:ext uri="{FF2B5EF4-FFF2-40B4-BE49-F238E27FC236}">
                <a16:creationId xmlns:a16="http://schemas.microsoft.com/office/drawing/2014/main" id="{E9366FF6-3460-BB8D-2A7B-6BAC3C70F160}"/>
              </a:ext>
            </a:extLst>
          </p:cNvPr>
          <p:cNvSpPr txBox="1">
            <a:spLocks/>
          </p:cNvSpPr>
          <p:nvPr/>
        </p:nvSpPr>
        <p:spPr>
          <a:xfrm>
            <a:off x="7772400" y="1825625"/>
            <a:ext cx="2489200"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General</a:t>
            </a:r>
          </a:p>
          <a:p>
            <a:r>
              <a:rPr lang="en-US" dirty="0"/>
              <a:t>HEENT</a:t>
            </a:r>
          </a:p>
          <a:p>
            <a:r>
              <a:rPr lang="en-US" dirty="0"/>
              <a:t>neck</a:t>
            </a:r>
          </a:p>
          <a:p>
            <a:r>
              <a:rPr lang="en-US" dirty="0"/>
              <a:t>Resp</a:t>
            </a:r>
          </a:p>
          <a:p>
            <a:r>
              <a:rPr lang="en-US" dirty="0"/>
              <a:t>CV</a:t>
            </a:r>
          </a:p>
          <a:p>
            <a:r>
              <a:rPr lang="en-US" dirty="0"/>
              <a:t>Abdominal</a:t>
            </a:r>
          </a:p>
          <a:p>
            <a:r>
              <a:rPr lang="en-US" dirty="0"/>
              <a:t>GU</a:t>
            </a:r>
          </a:p>
          <a:p>
            <a:r>
              <a:rPr lang="en-US" dirty="0"/>
              <a:t>MSK</a:t>
            </a:r>
          </a:p>
          <a:p>
            <a:r>
              <a:rPr lang="en-US" dirty="0"/>
              <a:t>Skin</a:t>
            </a:r>
          </a:p>
          <a:p>
            <a:r>
              <a:rPr lang="en-US" dirty="0"/>
              <a:t>Neurological</a:t>
            </a:r>
          </a:p>
          <a:p>
            <a:r>
              <a:rPr lang="en-US" dirty="0"/>
              <a:t>Psych</a:t>
            </a:r>
          </a:p>
        </p:txBody>
      </p:sp>
    </p:spTree>
    <p:extLst>
      <p:ext uri="{BB962C8B-B14F-4D97-AF65-F5344CB8AC3E}">
        <p14:creationId xmlns:p14="http://schemas.microsoft.com/office/powerpoint/2010/main" val="1640022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779</Words>
  <Application>Microsoft Office PowerPoint</Application>
  <PresentationFormat>Widescreen</PresentationFormat>
  <Paragraphs>109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Aptos Display</vt:lpstr>
      <vt:lpstr>Arial</vt:lpstr>
      <vt:lpstr>Office Theme</vt:lpstr>
      <vt:lpstr>SOAP Note</vt:lpstr>
      <vt:lpstr>Agenda</vt:lpstr>
      <vt:lpstr>SOAP note</vt:lpstr>
      <vt:lpstr>S: Subjective- information reported by the patient</vt:lpstr>
      <vt:lpstr>Review of systems</vt:lpstr>
      <vt:lpstr>Example comprehensive negative ROS</vt:lpstr>
      <vt:lpstr>ROS (cont)</vt:lpstr>
      <vt:lpstr>O: Objective – information observed by the clinician</vt:lpstr>
      <vt:lpstr>Physical Exam Documentation</vt:lpstr>
      <vt:lpstr>Example comprehensive negative PE</vt:lpstr>
      <vt:lpstr>PE (cont)</vt:lpstr>
      <vt:lpstr>Assessment</vt:lpstr>
      <vt:lpstr>Plan</vt:lpstr>
      <vt:lpstr>PowerPoint Presentation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Drake, Marissa D</dc:creator>
  <cp:lastModifiedBy>Drake, Marissa D</cp:lastModifiedBy>
  <cp:revision>1</cp:revision>
  <dcterms:created xsi:type="dcterms:W3CDTF">2025-11-20T18:25:43Z</dcterms:created>
  <dcterms:modified xsi:type="dcterms:W3CDTF">2025-11-20T19:58:38Z</dcterms:modified>
</cp:coreProperties>
</file>